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 air balloons viewed from below against a blue sky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lose-up of the top of a hot air balloon viewed from above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Hot air balloons viewed from below against a blue sky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t air balloons viewed from below against a blue sky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 air balloon viewed from abov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 air balloon viewed from below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Hot air balloons viewed from below against a blue sky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Close-up of the top of a hot air balloon viewed from above" descr="Close-up of the top of a hot air balloon viewed from abov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7812" r="0" b="781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52" name="A survy on Heap Exploi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survy on Heap Exploitation </a:t>
            </a:r>
          </a:p>
        </p:txBody>
      </p:sp>
      <p:sp>
        <p:nvSpPr>
          <p:cNvPr id="153" name="Presenter : Alireza Karimi"/>
          <p:cNvSpPr txBox="1"/>
          <p:nvPr>
            <p:ph type="body" idx="22"/>
          </p:nvPr>
        </p:nvSpPr>
        <p:spPr>
          <a:xfrm>
            <a:off x="1207689" y="1110459"/>
            <a:ext cx="21968622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Presenter : Alireza Karimi</a:t>
            </a:r>
          </a:p>
        </p:txBody>
      </p:sp>
      <p:sp>
        <p:nvSpPr>
          <p:cNvPr id="154" name="Base on the glibc heap implementatio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Base on the glibc heap implementation</a:t>
            </a:r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6" name="Advisor     : Giovanni Lagorio"/>
          <p:cNvSpPr txBox="1"/>
          <p:nvPr/>
        </p:nvSpPr>
        <p:spPr>
          <a:xfrm>
            <a:off x="1207689" y="1804382"/>
            <a:ext cx="21968622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3600">
                <a:solidFill>
                  <a:srgbClr val="000000"/>
                </a:solidFill>
              </a:defRPr>
            </a:lvl1pPr>
          </a:lstStyle>
          <a:p>
            <a:pPr/>
            <a:r>
              <a:t>Advisor     : Giovanni Lagorio</a:t>
            </a:r>
          </a:p>
        </p:txBody>
      </p:sp>
      <p:sp>
        <p:nvSpPr>
          <p:cNvPr id="157" name="Examiner  : Alessandro Armando"/>
          <p:cNvSpPr txBox="1"/>
          <p:nvPr/>
        </p:nvSpPr>
        <p:spPr>
          <a:xfrm>
            <a:off x="1207689" y="2502627"/>
            <a:ext cx="21968622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3600">
                <a:solidFill>
                  <a:srgbClr val="000000"/>
                </a:solidFill>
              </a:defRPr>
            </a:lvl1pPr>
          </a:lstStyle>
          <a:p>
            <a:pPr/>
            <a:r>
              <a:t>Examiner  : Alessandro Armando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Over 512B in 32bi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 512B in 32bit</a:t>
            </a:r>
          </a:p>
          <a:p>
            <a:pPr/>
            <a:r>
              <a:t>Over 1KB in 64Bit</a:t>
            </a:r>
          </a:p>
          <a:p>
            <a:pPr/>
            <a:r>
              <a:t>63 Lists</a:t>
            </a:r>
          </a:p>
          <a:p>
            <a:pPr/>
            <a:r>
              <a:t>Double link list</a:t>
            </a:r>
          </a:p>
          <a:p>
            <a:pPr/>
            <a:r>
              <a:t>Size is in a range</a:t>
            </a:r>
          </a:p>
          <a:p>
            <a:pPr/>
            <a:r>
              <a:t>Need to manually sort</a:t>
            </a:r>
          </a:p>
          <a:p>
            <a:pPr/>
            <a:r>
              <a:t>Slower than small bins</a:t>
            </a:r>
          </a:p>
        </p:txBody>
      </p:sp>
      <p:pic>
        <p:nvPicPr>
          <p:cNvPr id="199" name="bins-large.png" descr="bins-large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56977" b="0"/>
          <a:stretch>
            <a:fillRect/>
          </a:stretch>
        </p:blipFill>
        <p:spPr>
          <a:xfrm>
            <a:off x="12200106" y="1263848"/>
            <a:ext cx="10908767" cy="11188205"/>
          </a:xfrm>
          <a:prstGeom prst="rect">
            <a:avLst/>
          </a:prstGeom>
        </p:spPr>
      </p:pic>
      <p:sp>
        <p:nvSpPr>
          <p:cNvPr id="200" name="Larg Bi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Larg Bins</a:t>
            </a:r>
          </a:p>
        </p:txBody>
      </p:sp>
      <p:sp>
        <p:nvSpPr>
          <p:cNvPr id="2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1 List for optimizatio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 List for optimization</a:t>
            </a:r>
          </a:p>
          <a:p>
            <a:pPr/>
            <a:r>
              <a:t>Merge freed chunk</a:t>
            </a:r>
          </a:p>
          <a:p>
            <a:pPr/>
            <a:r>
              <a:t>Any size</a:t>
            </a:r>
          </a:p>
          <a:p>
            <a:pPr/>
            <a:r>
              <a:t>Unlike others , Can split chunk</a:t>
            </a:r>
          </a:p>
        </p:txBody>
      </p:sp>
      <p:pic>
        <p:nvPicPr>
          <p:cNvPr id="204" name="bins-unsorted.png" descr="bins-unsorted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7789459" y="1263848"/>
            <a:ext cx="5314398" cy="11188205"/>
          </a:xfrm>
          <a:prstGeom prst="rect">
            <a:avLst/>
          </a:prstGeom>
        </p:spPr>
      </p:pic>
      <p:sp>
        <p:nvSpPr>
          <p:cNvPr id="205" name="Unsorted b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Unsorted bin</a:t>
            </a:r>
          </a:p>
        </p:txBody>
      </p:sp>
      <p:sp>
        <p:nvSpPr>
          <p:cNvPr id="2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irst Optimiz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First Optimization</a:t>
            </a:r>
          </a:p>
        </p:txBody>
      </p:sp>
      <p:sp>
        <p:nvSpPr>
          <p:cNvPr id="209" name="Single link lis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Single link list</a:t>
            </a:r>
          </a:p>
          <a:p>
            <a:pPr/>
            <a:r>
              <a:t>Keep chunks alive</a:t>
            </a:r>
          </a:p>
          <a:p>
            <a:pPr/>
            <a:r>
              <a:t>Dont merge chunks</a:t>
            </a:r>
          </a:p>
          <a:p>
            <a:pPr/>
            <a:r>
              <a:t>10 lists, single size</a:t>
            </a:r>
          </a:p>
          <a:p>
            <a:pPr/>
            <a:r>
              <a:t>Need flush memory after a while</a:t>
            </a:r>
          </a:p>
        </p:txBody>
      </p:sp>
      <p:pic>
        <p:nvPicPr>
          <p:cNvPr id="210" name="bins-fast.png" descr="bins-fast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2293" t="0" r="37819" b="0"/>
          <a:stretch>
            <a:fillRect/>
          </a:stretch>
        </p:blipFill>
        <p:spPr>
          <a:xfrm>
            <a:off x="12191999" y="1263848"/>
            <a:ext cx="10916875" cy="11188205"/>
          </a:xfrm>
          <a:prstGeom prst="rect">
            <a:avLst/>
          </a:prstGeom>
        </p:spPr>
      </p:pic>
      <p:sp>
        <p:nvSpPr>
          <p:cNvPr id="211" name="Fast Bi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Fast Bins</a:t>
            </a:r>
          </a:p>
        </p:txBody>
      </p:sp>
      <p:sp>
        <p:nvSpPr>
          <p:cNvPr id="2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econd Optimiz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Second Optimization</a:t>
            </a:r>
          </a:p>
        </p:txBody>
      </p:sp>
      <p:sp>
        <p:nvSpPr>
          <p:cNvPr id="215" name="Per-Thread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Per-Thread</a:t>
            </a:r>
          </a:p>
          <a:p>
            <a:pPr/>
            <a:r>
              <a:t>Added since Glibc-2.26</a:t>
            </a:r>
          </a:p>
          <a:p>
            <a:pPr/>
            <a:r>
              <a:t>Avoid Lock and race condition</a:t>
            </a:r>
          </a:p>
          <a:p>
            <a:pPr/>
            <a:r>
              <a:t>First place to search</a:t>
            </a:r>
          </a:p>
          <a:p>
            <a:pPr/>
            <a:r>
              <a:t>64 list</a:t>
            </a:r>
          </a:p>
          <a:p>
            <a:pPr/>
            <a:r>
              <a:t>7 chunks same  size each</a:t>
            </a:r>
          </a:p>
        </p:txBody>
      </p:sp>
      <p:pic>
        <p:nvPicPr>
          <p:cNvPr id="216" name="81F0rd4pDhS._AC_SL1500_.jpg" descr="81F0rd4pDhS._AC_SL1500_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192000" y="2170972"/>
            <a:ext cx="10916874" cy="9373956"/>
          </a:xfrm>
          <a:prstGeom prst="rect">
            <a:avLst/>
          </a:prstGeom>
        </p:spPr>
      </p:pic>
      <p:sp>
        <p:nvSpPr>
          <p:cNvPr id="217" name="Tcach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Tcache</a:t>
            </a:r>
          </a:p>
        </p:txBody>
      </p:sp>
      <p:sp>
        <p:nvSpPr>
          <p:cNvPr id="2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A place to keep them al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 place to keep them all</a:t>
            </a:r>
          </a:p>
        </p:txBody>
      </p:sp>
      <p:sp>
        <p:nvSpPr>
          <p:cNvPr id="221" name="Main heap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heap</a:t>
            </a:r>
          </a:p>
          <a:p>
            <a:pPr/>
            <a:r>
              <a:t>Multi-thread</a:t>
            </a:r>
          </a:p>
          <a:p>
            <a:pPr/>
            <a:r>
              <a:t>Still have mutex lock</a:t>
            </a:r>
          </a:p>
        </p:txBody>
      </p:sp>
      <p:pic>
        <p:nvPicPr>
          <p:cNvPr id="222" name="activity_10489391_attach_0.jpeg" descr="activity_10489391_attach_0.jpe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11567" r="0" b="11567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23" name="Aren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Arena</a:t>
            </a:r>
          </a:p>
        </p:txBody>
      </p:sp>
      <p:sp>
        <p:nvSpPr>
          <p:cNvPr id="2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7" name="Slide bullet text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8" name="heap-arenas-CS.png.pagespeed.ce.ASfyKv9TRY.png" descr="heap-arenas-CS.png.pagespeed.ce.ASfyKv9TRY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861885" y="1263848"/>
            <a:ext cx="9577104" cy="11188205"/>
          </a:xfrm>
          <a:prstGeom prst="rect">
            <a:avLst/>
          </a:prstGeom>
        </p:spPr>
      </p:pic>
      <p:sp>
        <p:nvSpPr>
          <p:cNvPr id="229" name="Subhea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Subheap</a:t>
            </a:r>
          </a:p>
        </p:txBody>
      </p:sp>
      <p:sp>
        <p:nvSpPr>
          <p:cNvPr id="2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Allo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Allocation</a:t>
            </a:r>
          </a:p>
        </p:txBody>
      </p:sp>
      <p:sp>
        <p:nvSpPr>
          <p:cNvPr id="233" name="In a simple algorith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In a simple algorithm</a:t>
            </a:r>
          </a:p>
        </p:txBody>
      </p:sp>
      <p:sp>
        <p:nvSpPr>
          <p:cNvPr id="234" name="Allocation from previously free chunk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Allocation from previously free chunks</a:t>
            </a:r>
          </a:p>
          <a:p>
            <a:pPr/>
            <a:r>
              <a:t>Allocation from the top chunk</a:t>
            </a:r>
          </a:p>
          <a:p>
            <a:pPr/>
            <a:r>
              <a:t>Asking for more memory</a:t>
            </a:r>
          </a:p>
        </p:txBody>
      </p:sp>
      <p:sp>
        <p:nvSpPr>
          <p:cNvPr id="2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Malloc(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Malloc()</a:t>
            </a:r>
          </a:p>
        </p:txBody>
      </p:sp>
      <p:sp>
        <p:nvSpPr>
          <p:cNvPr id="238" name="I need memor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 need memory</a:t>
            </a:r>
          </a:p>
        </p:txBody>
      </p:sp>
      <p:sp>
        <p:nvSpPr>
          <p:cNvPr id="239" name="Depends on heap implement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Depends on heap implementation</a:t>
            </a:r>
          </a:p>
          <a:p>
            <a:pPr/>
            <a:r>
              <a:t>Which version of Glibc?</a:t>
            </a:r>
          </a:p>
          <a:p>
            <a:pPr/>
            <a:r>
              <a:t>Single thread or multi-thread?</a:t>
            </a:r>
          </a:p>
        </p:txBody>
      </p:sp>
      <p:sp>
        <p:nvSpPr>
          <p:cNvPr id="2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Malloc(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Malloc()</a:t>
            </a:r>
          </a:p>
        </p:txBody>
      </p:sp>
      <p:sp>
        <p:nvSpPr>
          <p:cNvPr id="243" name="Where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Where?</a:t>
            </a:r>
          </a:p>
        </p:txBody>
      </p:sp>
      <p:sp>
        <p:nvSpPr>
          <p:cNvPr id="244" name="Tcache bins is first pla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4527" indent="-414527" defTabSz="1658070">
              <a:spcBef>
                <a:spcPts val="3000"/>
              </a:spcBef>
              <a:defRPr sz="3264"/>
            </a:pPr>
            <a:r>
              <a:t>Tcache bins is first place</a:t>
            </a:r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Lock the arena if need</a:t>
            </a:r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Check the fast bins and fill tcache</a:t>
            </a:r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Check the small bins and fill tcache</a:t>
            </a:r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Consolidate fast bins</a:t>
            </a:r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Check unsorted bin</a:t>
            </a:r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Move unsorted bin’s chunk to small/large bins</a:t>
            </a:r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Check large bins</a:t>
            </a:r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Top chunk</a:t>
            </a:r>
          </a:p>
          <a:p>
            <a:pPr marL="414527" indent="-414527" defTabSz="1658070">
              <a:spcBef>
                <a:spcPts val="3000"/>
              </a:spcBef>
              <a:defRPr sz="3264"/>
            </a:pPr>
            <a:r>
              <a:t>Mmap</a:t>
            </a:r>
          </a:p>
        </p:txBody>
      </p:sp>
      <p:sp>
        <p:nvSpPr>
          <p:cNvPr id="2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MMA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MMAP</a:t>
            </a:r>
          </a:p>
        </p:txBody>
      </p:sp>
      <p:sp>
        <p:nvSpPr>
          <p:cNvPr id="248" name="I need much mo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 need much more</a:t>
            </a:r>
          </a:p>
        </p:txBody>
      </p:sp>
      <p:sp>
        <p:nvSpPr>
          <p:cNvPr id="249" name="Large amount of memor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Large amount of memory</a:t>
            </a:r>
          </a:p>
          <a:p>
            <a:pPr/>
            <a:r>
              <a:t>Chunks metadata has a flag for it</a:t>
            </a:r>
          </a:p>
          <a:p>
            <a:pPr/>
            <a:r>
              <a:t>Start from 128KB, then, grow to 512KB</a:t>
            </a:r>
          </a:p>
        </p:txBody>
      </p:sp>
      <p:sp>
        <p:nvSpPr>
          <p:cNvPr id="2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at we talk abou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we talk about</a:t>
            </a:r>
          </a:p>
        </p:txBody>
      </p:sp>
      <p:sp>
        <p:nvSpPr>
          <p:cNvPr id="160" name="Introductio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</a:t>
            </a:r>
          </a:p>
          <a:p>
            <a:pPr/>
            <a:r>
              <a:t>Glibc Heap</a:t>
            </a:r>
          </a:p>
          <a:p>
            <a:pPr/>
            <a:r>
              <a:t>Exploitation </a:t>
            </a:r>
          </a:p>
          <a:p>
            <a:pPr/>
            <a:r>
              <a:t>RealWorld</a:t>
            </a:r>
          </a:p>
          <a:p>
            <a:pPr/>
            <a:r>
              <a:t>Conclusion </a:t>
            </a:r>
          </a:p>
        </p:txBody>
      </p:sp>
      <p:pic>
        <p:nvPicPr>
          <p:cNvPr id="161" name="Hot air balloons viewed from below against a blue sky" descr="Hot 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22309" t="0" r="12901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62" name="Tab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</a:t>
            </a:r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alloc(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Calloc()</a:t>
            </a:r>
          </a:p>
        </p:txBody>
      </p:sp>
      <p:sp>
        <p:nvSpPr>
          <p:cNvPr id="253" name="Clean it for m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Clean it for me</a:t>
            </a:r>
          </a:p>
        </p:txBody>
      </p:sp>
      <p:sp>
        <p:nvSpPr>
          <p:cNvPr id="254" name="Zero-ou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Zero-out</a:t>
            </a:r>
          </a:p>
          <a:p>
            <a:pPr/>
            <a:r>
              <a:t>NO Tcache!</a:t>
            </a:r>
          </a:p>
        </p:txBody>
      </p:sp>
      <p:sp>
        <p:nvSpPr>
          <p:cNvPr id="2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Free(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Free()</a:t>
            </a:r>
          </a:p>
        </p:txBody>
      </p:sp>
      <p:sp>
        <p:nvSpPr>
          <p:cNvPr id="258" name="Do not need anymo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Do not need anymore</a:t>
            </a:r>
          </a:p>
        </p:txBody>
      </p:sp>
      <p:sp>
        <p:nvSpPr>
          <p:cNvPr id="259" name="Calculate chunk address from user data se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Calculate chunk address from user data section</a:t>
            </a:r>
          </a:p>
          <a:p>
            <a:pPr/>
            <a:r>
              <a:t>Check mmap flag</a:t>
            </a:r>
          </a:p>
          <a:p>
            <a:pPr/>
            <a:r>
              <a:t>Check size and alignment</a:t>
            </a:r>
          </a:p>
          <a:p>
            <a:pPr/>
            <a:r>
              <a:t>Tcache is first</a:t>
            </a:r>
          </a:p>
          <a:p>
            <a:pPr/>
            <a:r>
              <a:t>Fast bins?</a:t>
            </a:r>
          </a:p>
          <a:p>
            <a:pPr/>
            <a:r>
              <a:t>Merge with neighbours in Small/Large bins</a:t>
            </a:r>
          </a:p>
          <a:p>
            <a:pPr/>
            <a:r>
              <a:t>Merge with the top chunk</a:t>
            </a:r>
          </a:p>
        </p:txBody>
      </p:sp>
      <p:sp>
        <p:nvSpPr>
          <p:cNvPr id="2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Align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Alignment</a:t>
            </a:r>
          </a:p>
        </p:txBody>
      </p:sp>
      <p:sp>
        <p:nvSpPr>
          <p:cNvPr id="263" name="Need ord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Need order</a:t>
            </a:r>
          </a:p>
        </p:txBody>
      </p:sp>
      <p:sp>
        <p:nvSpPr>
          <p:cNvPr id="264" name="16 byte Aligne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16 byte Alignement</a:t>
            </a:r>
          </a:p>
          <a:p>
            <a:pPr/>
            <a:r>
              <a:t>Return aligned chunk</a:t>
            </a:r>
          </a:p>
          <a:p>
            <a:pPr/>
            <a:r>
              <a:t>Check alignment in free(</a:t>
            </a:r>
          </a:p>
        </p:txBody>
      </p:sp>
      <p:sp>
        <p:nvSpPr>
          <p:cNvPr id="2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Exploit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Exploitations </a:t>
            </a:r>
          </a:p>
        </p:txBody>
      </p:sp>
      <p:sp>
        <p:nvSpPr>
          <p:cNvPr id="2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It is still the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It is still there</a:t>
            </a:r>
          </a:p>
        </p:txBody>
      </p:sp>
      <p:sp>
        <p:nvSpPr>
          <p:cNvPr id="271" name="Use a chunk after free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a chunk after free</a:t>
            </a:r>
          </a:p>
        </p:txBody>
      </p:sp>
      <p:pic>
        <p:nvPicPr>
          <p:cNvPr id="272" name="Screenshot 2021-10-17 at 01.47.17.png" descr="Screenshot 2021-10-17 at 01.47.17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8077" t="0" r="8077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73" name="Use After Fre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After Free</a:t>
            </a:r>
          </a:p>
        </p:txBody>
      </p:sp>
      <p:sp>
        <p:nvSpPr>
          <p:cNvPr id="2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It is already fre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It is already free</a:t>
            </a:r>
          </a:p>
        </p:txBody>
      </p:sp>
      <p:sp>
        <p:nvSpPr>
          <p:cNvPr id="277" name="Allocate 3 chunk of dat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Allocate 3 chunk of date</a:t>
            </a:r>
          </a:p>
          <a:p>
            <a:pPr/>
            <a:r>
              <a:t>Release one of them twice</a:t>
            </a:r>
          </a:p>
          <a:p>
            <a:pPr/>
            <a:r>
              <a:t>Fast bins can detect memory corruption if we free same chunk twice in a row</a:t>
            </a:r>
          </a:p>
          <a:p>
            <a:pPr/>
            <a:r>
              <a:t>We have to bypass security check by free a second chunk in the middle</a:t>
            </a:r>
          </a:p>
        </p:txBody>
      </p:sp>
      <p:pic>
        <p:nvPicPr>
          <p:cNvPr id="278" name="Screenshot 2021-10-17 at 01.48.48.png" descr="Screenshot 2021-10-17 at 01.48.48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5323308" y="2048202"/>
            <a:ext cx="6750124" cy="5349156"/>
          </a:xfrm>
          <a:prstGeom prst="rect">
            <a:avLst/>
          </a:prstGeom>
        </p:spPr>
      </p:pic>
      <p:sp>
        <p:nvSpPr>
          <p:cNvPr id="279" name="Glibc 2.23"/>
          <p:cNvSpPr/>
          <p:nvPr/>
        </p:nvSpPr>
        <p:spPr>
          <a:xfrm>
            <a:off x="15323308" y="8283326"/>
            <a:ext cx="6750124" cy="461367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Glibc 2.23</a:t>
            </a:r>
          </a:p>
        </p:txBody>
      </p:sp>
      <p:sp>
        <p:nvSpPr>
          <p:cNvPr id="280" name="Double Fre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Double Free</a:t>
            </a:r>
          </a:p>
        </p:txBody>
      </p:sp>
      <p:sp>
        <p:nvSpPr>
          <p:cNvPr id="2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2" name="Screenshot 2021-10-17 at 00.57.54.png" descr="Screenshot 2021-10-17 at 00.57.54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5323308" y="9232057"/>
            <a:ext cx="6749866" cy="1811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Screenshot 2021-10-17 at 00.58.19.png" descr="Screenshot 2021-10-17 at 00.58.19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5323308" y="11617083"/>
            <a:ext cx="6750030" cy="11799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What about tcache?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about tcache?</a:t>
            </a:r>
          </a:p>
          <a:p>
            <a:pPr/>
            <a:r>
              <a:t>Fill it first</a:t>
            </a:r>
          </a:p>
          <a:p>
            <a:pPr/>
            <a:r>
              <a:t>Use calloc instead of malloc</a:t>
            </a:r>
          </a:p>
        </p:txBody>
      </p:sp>
      <p:pic>
        <p:nvPicPr>
          <p:cNvPr id="286" name="Screenshot 2021-10-17 at 01.49.48.png" descr="Screenshot 2021-10-17 at 01.49.48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755937" y="2828714"/>
            <a:ext cx="7788355" cy="8058472"/>
          </a:xfrm>
          <a:prstGeom prst="rect">
            <a:avLst/>
          </a:prstGeom>
        </p:spPr>
      </p:pic>
      <p:sp>
        <p:nvSpPr>
          <p:cNvPr id="2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Return my loc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Return my location</a:t>
            </a:r>
          </a:p>
        </p:txBody>
      </p:sp>
      <p:sp>
        <p:nvSpPr>
          <p:cNvPr id="290" name="Use a pointer to free chunk to manipulate heap structur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18160" indent="-518160" defTabSz="2072588">
              <a:spcBef>
                <a:spcPts val="3800"/>
              </a:spcBef>
              <a:defRPr sz="4080"/>
            </a:pPr>
            <a:r>
              <a:t>Use a pointer to free chunk to manipulate heap structure</a:t>
            </a:r>
          </a:p>
          <a:p>
            <a:pPr marL="518160" indent="-518160" defTabSz="2072588">
              <a:spcBef>
                <a:spcPts val="3800"/>
              </a:spcBef>
              <a:defRPr sz="4080"/>
            </a:pPr>
            <a:r>
              <a:t>Create a fake chunk where every we want like stack</a:t>
            </a:r>
          </a:p>
          <a:p>
            <a:pPr marL="518160" indent="-518160" defTabSz="2072588">
              <a:spcBef>
                <a:spcPts val="3800"/>
              </a:spcBef>
              <a:defRPr sz="4080"/>
            </a:pPr>
            <a:r>
              <a:t>Fast bin has security check on chunk size</a:t>
            </a:r>
          </a:p>
          <a:p>
            <a:pPr marL="518160" indent="-518160" defTabSz="2072588">
              <a:spcBef>
                <a:spcPts val="3800"/>
              </a:spcBef>
              <a:defRPr sz="4080"/>
            </a:pPr>
            <a:r>
              <a:t>Modify the forward pointer of free chunk (UAF)</a:t>
            </a:r>
          </a:p>
          <a:p>
            <a:pPr marL="518160" indent="-518160" defTabSz="2072588">
              <a:spcBef>
                <a:spcPts val="3800"/>
              </a:spcBef>
              <a:defRPr sz="4080"/>
            </a:pPr>
            <a:r>
              <a:t>Remove free chunk from top of list</a:t>
            </a:r>
          </a:p>
          <a:p>
            <a:pPr marL="518160" indent="-518160" defTabSz="2072588">
              <a:spcBef>
                <a:spcPts val="3800"/>
              </a:spcBef>
              <a:defRPr sz="4080"/>
            </a:pPr>
            <a:r>
              <a:t>Next allocation return our forged chunk</a:t>
            </a:r>
          </a:p>
        </p:txBody>
      </p:sp>
      <p:pic>
        <p:nvPicPr>
          <p:cNvPr id="291" name="Screenshot 2021-10-17 at 01.51.34.png" descr="Screenshot 2021-10-17 at 01.51.34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188703" y="1394592"/>
            <a:ext cx="8922576" cy="7107617"/>
          </a:xfrm>
          <a:prstGeom prst="rect">
            <a:avLst/>
          </a:prstGeom>
        </p:spPr>
      </p:pic>
      <p:sp>
        <p:nvSpPr>
          <p:cNvPr id="292" name="Forged Chun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Forged Chunk</a:t>
            </a:r>
          </a:p>
        </p:txBody>
      </p:sp>
      <p:sp>
        <p:nvSpPr>
          <p:cNvPr id="2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4" name="Screenshot 2021-10-17 at 01.26.48.png" descr="Screenshot 2021-10-17 at 01.26.48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1889455" y="11212760"/>
            <a:ext cx="11782211" cy="10108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Screenshot 2021-10-17 at 01.26.28.png" descr="Screenshot 2021-10-17 at 01.26.28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1889455" y="9305252"/>
            <a:ext cx="11782211" cy="1104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Write somewher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Write somewhere</a:t>
            </a:r>
          </a:p>
        </p:txBody>
      </p:sp>
      <p:sp>
        <p:nvSpPr>
          <p:cNvPr id="298" name="Glibc 2.23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Glibc 2.23</a:t>
            </a:r>
          </a:p>
          <a:p>
            <a:pPr/>
            <a:r>
              <a:t>Abuse bk pointer</a:t>
            </a:r>
          </a:p>
          <a:p>
            <a:pPr/>
            <a:r>
              <a:t>We don’t have control over data</a:t>
            </a:r>
          </a:p>
          <a:p>
            <a:pPr/>
            <a:r>
              <a:t>We can control location</a:t>
            </a:r>
          </a:p>
          <a:p>
            <a:pPr/>
            <a:r>
              <a:t>Useful for ASLR</a:t>
            </a:r>
          </a:p>
        </p:txBody>
      </p:sp>
      <p:pic>
        <p:nvPicPr>
          <p:cNvPr id="299" name="Screenshot 2021-10-23 at 01.05.13.png" descr="Screenshot 2021-10-23 at 01.05.13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872498" y="1276739"/>
            <a:ext cx="9311979" cy="5633173"/>
          </a:xfrm>
          <a:prstGeom prst="rect">
            <a:avLst/>
          </a:prstGeom>
        </p:spPr>
      </p:pic>
      <p:sp>
        <p:nvSpPr>
          <p:cNvPr id="300" name="Unsorted bin atta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89572">
              <a:defRPr spc="-166" sz="8330"/>
            </a:lvl1pPr>
          </a:lstStyle>
          <a:p>
            <a:pPr/>
            <a:r>
              <a:t>Unsorted bin attack</a:t>
            </a:r>
          </a:p>
        </p:txBody>
      </p:sp>
      <p:sp>
        <p:nvSpPr>
          <p:cNvPr id="3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2" name="Screenshot 2021-10-23 at 01.27.42.png" descr="Screenshot 2021-10-23 at 01.27.42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2994282" y="7693240"/>
            <a:ext cx="9311713" cy="36639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Last resor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Last resort</a:t>
            </a:r>
          </a:p>
        </p:txBody>
      </p:sp>
      <p:sp>
        <p:nvSpPr>
          <p:cNvPr id="305" name="Still work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Still work</a:t>
            </a:r>
          </a:p>
          <a:p>
            <a:pPr/>
            <a:r>
              <a:t>Write data on a controlled location</a:t>
            </a:r>
          </a:p>
        </p:txBody>
      </p:sp>
      <p:pic>
        <p:nvPicPr>
          <p:cNvPr id="306" name="Screenshot 2021-10-23 at 02.14.22.png" descr="Screenshot 2021-10-23 at 02.14.22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192000" y="2425535"/>
            <a:ext cx="10916874" cy="8864830"/>
          </a:xfrm>
          <a:prstGeom prst="rect">
            <a:avLst/>
          </a:prstGeom>
        </p:spPr>
      </p:pic>
      <p:sp>
        <p:nvSpPr>
          <p:cNvPr id="307" name="Large bin atta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Large bin attack</a:t>
            </a:r>
          </a:p>
        </p:txBody>
      </p:sp>
      <p:sp>
        <p:nvSpPr>
          <p:cNvPr id="3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</a:t>
            </a:r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xfrm>
            <a:off x="12065050" y="13085233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he house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houses</a:t>
            </a:r>
          </a:p>
        </p:txBody>
      </p:sp>
      <p:sp>
        <p:nvSpPr>
          <p:cNvPr id="3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he Malloc Maleficaru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Malloc Maleficarum</a:t>
            </a:r>
          </a:p>
        </p:txBody>
      </p:sp>
      <p:sp>
        <p:nvSpPr>
          <p:cNvPr id="314" name="‘It is for this reason, a small suggestion of impossibility, that I present the Malloc Maleficarum’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‘It is for this reason, a small suggestion of impossibility, that I present the Malloc Maleficarum’</a:t>
            </a:r>
            <a:endParaRPr spc="-24" sz="1200"/>
          </a:p>
        </p:txBody>
      </p:sp>
      <p:sp>
        <p:nvSpPr>
          <p:cNvPr id="3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he original on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original ones</a:t>
            </a:r>
          </a:p>
        </p:txBody>
      </p:sp>
      <p:sp>
        <p:nvSpPr>
          <p:cNvPr id="318" name="The house of mind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house of mind</a:t>
            </a:r>
          </a:p>
          <a:p>
            <a:pPr/>
            <a:r>
              <a:t>The house of prime</a:t>
            </a:r>
          </a:p>
          <a:p>
            <a:pPr/>
            <a:r>
              <a:t>The house of spirit</a:t>
            </a:r>
          </a:p>
          <a:p>
            <a:pPr/>
            <a:r>
              <a:t>The house of force</a:t>
            </a:r>
          </a:p>
          <a:p>
            <a:pPr/>
            <a:r>
              <a:t>The house of lore</a:t>
            </a:r>
          </a:p>
          <a:p>
            <a:pPr/>
            <a:r>
              <a:t>The house of underground</a:t>
            </a:r>
          </a:p>
        </p:txBody>
      </p:sp>
      <p:pic>
        <p:nvPicPr>
          <p:cNvPr id="319" name="domus-two-houses-00.jpg.foto.rmedium.jpg" descr="domus-two-houses-00.jpg.foto.rmedium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7525" t="0" r="17525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320" name="The hou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houses</a:t>
            </a:r>
          </a:p>
        </p:txBody>
      </p:sp>
      <p:sp>
        <p:nvSpPr>
          <p:cNvPr id="3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hitcon-ctf-2016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hitcon-ctf-2016</a:t>
            </a:r>
          </a:p>
        </p:txBody>
      </p:sp>
      <p:sp>
        <p:nvSpPr>
          <p:cNvPr id="324" name="Combination of different attack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Combination of different attack</a:t>
            </a:r>
          </a:p>
          <a:p>
            <a:pPr/>
            <a:r>
              <a:t>The POC file want to gave shell access</a:t>
            </a:r>
          </a:p>
        </p:txBody>
      </p:sp>
      <p:pic>
        <p:nvPicPr>
          <p:cNvPr id="325" name="Screenshot 2021-10-27 at 02.09.11.png" descr="Screenshot 2021-10-27 at 02.09.11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192000" y="1893402"/>
            <a:ext cx="10916874" cy="9929097"/>
          </a:xfrm>
          <a:prstGeom prst="rect">
            <a:avLst/>
          </a:prstGeom>
        </p:spPr>
      </p:pic>
      <p:sp>
        <p:nvSpPr>
          <p:cNvPr id="326" name="House of Ora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House of Orange</a:t>
            </a:r>
          </a:p>
        </p:txBody>
      </p:sp>
      <p:sp>
        <p:nvSpPr>
          <p:cNvPr id="3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RealWorl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RealWorld</a:t>
            </a:r>
          </a:p>
        </p:txBody>
      </p:sp>
      <p:sp>
        <p:nvSpPr>
          <p:cNvPr id="3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VE-2021-3156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CVE-2021-3156</a:t>
            </a:r>
          </a:p>
        </p:txBody>
      </p:sp>
      <p:sp>
        <p:nvSpPr>
          <p:cNvPr id="333" name="Super-User-Do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Super-User-Do</a:t>
            </a:r>
          </a:p>
          <a:p>
            <a:pPr/>
            <a:r>
              <a:t>Get root privilege without authorisation</a:t>
            </a:r>
          </a:p>
          <a:p>
            <a:pPr/>
            <a:r>
              <a:t>Heap base overflow</a:t>
            </a:r>
          </a:p>
          <a:p>
            <a:pPr/>
            <a:r>
              <a:t>Use heap fang shui</a:t>
            </a:r>
          </a:p>
        </p:txBody>
      </p:sp>
      <p:pic>
        <p:nvPicPr>
          <p:cNvPr id="334" name="Screenshot 2021-10-15 at 01.33.39.png" descr="Screenshot 2021-10-15 at 01.33.39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192000" y="3195052"/>
            <a:ext cx="10916874" cy="7325797"/>
          </a:xfrm>
          <a:prstGeom prst="rect">
            <a:avLst/>
          </a:prstGeom>
        </p:spPr>
      </p:pic>
      <p:sp>
        <p:nvSpPr>
          <p:cNvPr id="335" name="Sud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Sudo</a:t>
            </a:r>
          </a:p>
        </p:txBody>
      </p:sp>
      <p:sp>
        <p:nvSpPr>
          <p:cNvPr id="3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VE-2020-1910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CVE-2020-1910</a:t>
            </a:r>
          </a:p>
        </p:txBody>
      </p:sp>
      <p:sp>
        <p:nvSpPr>
          <p:cNvPr id="339" name="Must famous messenger with end-to-end encryptio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Must famous messenger with end-to-end encryption</a:t>
            </a:r>
          </a:p>
          <a:p>
            <a:pPr/>
            <a:r>
              <a:t>Heap base out-of-bound</a:t>
            </a:r>
          </a:p>
          <a:p>
            <a:pPr/>
            <a:r>
              <a:t>Problem with image filter</a:t>
            </a:r>
          </a:p>
        </p:txBody>
      </p:sp>
      <p:pic>
        <p:nvPicPr>
          <p:cNvPr id="340" name="Quando-torner-a-funzionare-Whatsapp.jpg" descr="Quando-torner-a-funzionare-Whatsapp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9462" t="0" r="19462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341" name="WhatsAp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WhatsApp</a:t>
            </a:r>
          </a:p>
        </p:txBody>
      </p:sp>
      <p:sp>
        <p:nvSpPr>
          <p:cNvPr id="3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 </a:t>
            </a:r>
          </a:p>
        </p:txBody>
      </p:sp>
      <p:sp>
        <p:nvSpPr>
          <p:cNvPr id="3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Question?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Question?</a:t>
            </a:r>
          </a:p>
        </p:txBody>
      </p:sp>
      <p:sp>
        <p:nvSpPr>
          <p:cNvPr id="3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Mem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Memory</a:t>
            </a:r>
          </a:p>
        </p:txBody>
      </p:sp>
      <p:sp>
        <p:nvSpPr>
          <p:cNvPr id="169" name="Heap or Stack that is the ques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Heap or Stack that is the question</a:t>
            </a:r>
          </a:p>
        </p:txBody>
      </p:sp>
      <p:sp>
        <p:nvSpPr>
          <p:cNvPr id="170" name="Memory Space typ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Memory Space type</a:t>
            </a:r>
          </a:p>
          <a:p>
            <a:pPr lvl="1"/>
            <a:r>
              <a:t>Stack</a:t>
            </a:r>
          </a:p>
          <a:p>
            <a:pPr lvl="1"/>
            <a:r>
              <a:t>Heap</a:t>
            </a:r>
          </a:p>
          <a:p>
            <a:pPr/>
            <a:r>
              <a:t>Heap or stack?</a:t>
            </a:r>
          </a:p>
        </p:txBody>
      </p:sp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libc Hea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Glibc Heap</a:t>
            </a:r>
          </a:p>
        </p:txBody>
      </p:sp>
      <p:sp>
        <p:nvSpPr>
          <p:cNvPr id="174" name="Slide Number"/>
          <p:cNvSpPr txBox="1"/>
          <p:nvPr>
            <p:ph type="sldNum" sz="quarter" idx="2"/>
          </p:nvPr>
        </p:nvSpPr>
        <p:spPr>
          <a:xfrm>
            <a:off x="12065050" y="13085233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lib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Glibc</a:t>
            </a:r>
          </a:p>
        </p:txBody>
      </p:sp>
      <p:sp>
        <p:nvSpPr>
          <p:cNvPr id="177" name="What is that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is that?</a:t>
            </a:r>
          </a:p>
        </p:txBody>
      </p:sp>
      <p:sp>
        <p:nvSpPr>
          <p:cNvPr id="178" name="GNU C librar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GNU C library</a:t>
            </a:r>
          </a:p>
          <a:p>
            <a:pPr lvl="1"/>
            <a:r>
              <a:t>Memory Allocation</a:t>
            </a:r>
          </a:p>
          <a:p>
            <a:pPr lvl="1"/>
            <a:r>
              <a:t>Malloc() , Free()</a:t>
            </a:r>
          </a:p>
        </p:txBody>
      </p:sp>
      <p:sp>
        <p:nvSpPr>
          <p:cNvPr id="179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First things firs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First things first</a:t>
            </a:r>
          </a:p>
        </p:txBody>
      </p:sp>
      <p:sp>
        <p:nvSpPr>
          <p:cNvPr id="182" name="Smallest Allocation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Smallest Allocation</a:t>
            </a:r>
          </a:p>
          <a:p>
            <a:pPr/>
            <a:r>
              <a:t>A data structure</a:t>
            </a:r>
          </a:p>
          <a:p>
            <a:pPr/>
            <a:r>
              <a:t>Metadata alongside user data</a:t>
            </a:r>
          </a:p>
          <a:p>
            <a:pPr/>
            <a:r>
              <a:t>Different structure when freed</a:t>
            </a:r>
          </a:p>
        </p:txBody>
      </p:sp>
      <p:pic>
        <p:nvPicPr>
          <p:cNvPr id="183" name="chunk-freed-CS.png" descr="chunk-freed-CS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5508" r="52079" b="5508"/>
          <a:stretch>
            <a:fillRect/>
          </a:stretch>
        </p:blipFill>
        <p:spPr>
          <a:xfrm>
            <a:off x="13468447" y="1263848"/>
            <a:ext cx="9640427" cy="11188205"/>
          </a:xfrm>
          <a:prstGeom prst="rect">
            <a:avLst/>
          </a:prstGeom>
        </p:spPr>
      </p:pic>
      <p:sp>
        <p:nvSpPr>
          <p:cNvPr id="184" name="Chun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Chunk</a:t>
            </a:r>
          </a:p>
        </p:txBody>
      </p:sp>
      <p:sp>
        <p:nvSpPr>
          <p:cNvPr id="185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he lists to rule them al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lists to rule them all</a:t>
            </a:r>
          </a:p>
        </p:txBody>
      </p:sp>
      <p:sp>
        <p:nvSpPr>
          <p:cNvPr id="188" name="How to keep track of freed chunk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keep track of freed chunk</a:t>
            </a:r>
          </a:p>
          <a:p>
            <a:pPr/>
            <a:r>
              <a:t>Single list?</a:t>
            </a:r>
          </a:p>
          <a:p>
            <a:pPr/>
            <a:r>
              <a:t>Performance</a:t>
            </a:r>
          </a:p>
          <a:p>
            <a:pPr/>
            <a:r>
              <a:t>Keep in different list</a:t>
            </a:r>
          </a:p>
          <a:p>
            <a:pPr/>
            <a:r>
              <a:t>127 list+Fast bins+Tcache bins</a:t>
            </a:r>
          </a:p>
        </p:txBody>
      </p:sp>
      <p:pic>
        <p:nvPicPr>
          <p:cNvPr id="189" name="back-to-school-paper-colored-paper-stationery-159519.jpg" descr="back-to-school-paper-colored-paper-stationery-159519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7507" t="0" r="17507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90" name="Bi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Bins</a:t>
            </a:r>
          </a:p>
        </p:txBody>
      </p:sp>
      <p:sp>
        <p:nvSpPr>
          <p:cNvPr id="191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62 list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62 list</a:t>
            </a:r>
          </a:p>
          <a:p>
            <a:pPr/>
            <a:r>
              <a:t>Same fix size each</a:t>
            </a:r>
          </a:p>
          <a:p>
            <a:pPr/>
            <a:r>
              <a:t>Double link list</a:t>
            </a:r>
          </a:p>
        </p:txBody>
      </p:sp>
      <p:pic>
        <p:nvPicPr>
          <p:cNvPr id="194" name="bins-small.png" descr="bins-small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4067" t="0" r="36045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95" name="Small Bi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Small Bins</a:t>
            </a:r>
          </a:p>
        </p:txBody>
      </p:sp>
      <p:sp>
        <p:nvSpPr>
          <p:cNvPr id="196" name="Slide Number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